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</p:sldIdLst>
  <p:sldSz cx="9144000" cy="51435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E3B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E3B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6766560" y="-1463040"/>
            <a:ext cx="4023360" cy="4023360"/>
          </a:xfrm>
          <a:prstGeom prst="ellipse">
            <a:avLst/>
          </a:prstGeom>
          <a:noFill/>
          <a:ln w="279400">
            <a:solidFill>
              <a:srgbClr val="1C6B5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-1645920" y="3566160"/>
            <a:ext cx="3291840" cy="3291840"/>
          </a:xfrm>
          <a:prstGeom prst="ellipse">
            <a:avLst/>
          </a:prstGeom>
          <a:noFill/>
          <a:ln w="203200">
            <a:solidFill>
              <a:srgbClr val="1452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502920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spc="150">
                <a:solidFill>
                  <a:srgbClr val="E3C565"/>
                </a:solidFill>
                <a:latin typeface="Calibri"/>
              </a:rPr>
              <a:t>WASL  |  وصل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051560"/>
            <a:ext cx="7863840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</a:pPr>
            <a:r>
              <a:rPr sz="3000" b="1">
                <a:solidFill>
                  <a:srgbClr val="FFFFFF"/>
                </a:solidFill>
                <a:latin typeface="Georgia"/>
              </a:rPr>
              <a:t>Every party of the event,
in one workspace that remembers.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60604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100" b="0">
                <a:solidFill>
                  <a:srgbClr val="D9E2DD"/>
                </a:solidFill>
                <a:latin typeface="Calibri"/>
              </a:rPr>
              <a:t>A Saudi platform for weddings, events and multi-party projects — role-based dashboards, verified partners, structured quotations and bookings, and an append-only Trust Log.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3310128"/>
            <a:ext cx="73152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>
                <a:solidFill>
                  <a:srgbClr val="E3C565"/>
                </a:solidFill>
                <a:latin typeface="Calibri"/>
              </a:rPr>
              <a:t>نربط الأطراف. نبني الثقة.</a:t>
            </a:r>
            <a:r>
              <a:rPr sz="1100" b="0">
                <a:solidFill>
                  <a:srgbClr val="B9C6C0"/>
                </a:solidFill>
                <a:latin typeface="Calibri"/>
              </a:rPr>
              <a:t>   ·   We connect the parties. We build trust.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57200" y="3886200"/>
            <a:ext cx="2377440" cy="10972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0" y="4041648"/>
            <a:ext cx="7772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0">
                <a:solidFill>
                  <a:srgbClr val="9FB0A8"/>
                </a:solidFill>
                <a:latin typeface="Calibri"/>
              </a:rPr>
              <a:t>wasl-global.nttgroups.com   ·   Riyadh, Saudi Arabia   ·   August 2026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7200" y="4626864"/>
            <a:ext cx="8229600" cy="10972"/>
          </a:xfrm>
          <a:prstGeom prst="rect">
            <a:avLst/>
          </a:prstGeom>
          <a:solidFill>
            <a:srgbClr val="3A52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457200" y="4700016"/>
            <a:ext cx="384048" cy="274320"/>
          </a:xfrm>
          <a:prstGeom prst="roundRect">
            <a:avLst>
              <a:gd name="adj" fmla="val 30000"/>
            </a:avLst>
          </a:prstGeom>
          <a:solidFill>
            <a:srgbClr val="1E463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900" b="1">
                <a:solidFill>
                  <a:srgbClr val="E3C565"/>
                </a:solidFill>
                <a:latin typeface="Calibri"/>
              </a:rPr>
              <a:t>01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60120" y="4727448"/>
            <a:ext cx="402336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00" b="1">
                <a:solidFill>
                  <a:srgbClr val="B9C6C0"/>
                </a:solidFill>
                <a:latin typeface="Calibri"/>
              </a:rPr>
              <a:t>WASL | وصل — Investor &amp; Partner Presentation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7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65760"/>
            <a:ext cx="822960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00" b="1" spc="220">
                <a:solidFill>
                  <a:srgbClr val="C9A227"/>
                </a:solidFill>
                <a:latin typeface="Calibri"/>
              </a:rPr>
              <a:t>AI, GOVERNED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03504"/>
            <a:ext cx="822960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400" b="1">
                <a:solidFill>
                  <a:srgbClr val="0E3B2E"/>
                </a:solidFill>
                <a:latin typeface="Georgia"/>
              </a:rPr>
              <a:t>Explainable where it counts, forbidden where it must be.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371600"/>
            <a:ext cx="2657856" cy="31546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57200" y="1371600"/>
            <a:ext cx="2657856" cy="50292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21792" y="1536192"/>
            <a:ext cx="2328672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50" b="1" spc="160">
                <a:solidFill>
                  <a:srgbClr val="1C6B52"/>
                </a:solidFill>
                <a:latin typeface="Calibri"/>
              </a:rPr>
              <a:t>DRAFTS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1728216"/>
            <a:ext cx="232867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The planner drafts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2007107"/>
            <a:ext cx="2328672" cy="23911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Classification, adaptive intake, checklist, category map, budget bands and risk alerts — every allocation traceable to a published rule.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243072" y="1371600"/>
            <a:ext cx="2657856" cy="31546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243072" y="1371600"/>
            <a:ext cx="2657856" cy="50292"/>
          </a:xfrm>
          <a:prstGeom prst="rect">
            <a:avLst/>
          </a:prstGeom>
          <a:solidFill>
            <a:srgbClr val="2A8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407664" y="1536192"/>
            <a:ext cx="2328672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50" b="1" spc="160">
                <a:solidFill>
                  <a:srgbClr val="1C6B52"/>
                </a:solidFill>
                <a:latin typeface="Calibri"/>
              </a:rPr>
              <a:t>COMPARES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07664" y="1728216"/>
            <a:ext cx="232867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The engine normalises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07664" y="2007107"/>
            <a:ext cx="2328672" cy="23911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Quotations with different exclusions, VAT treatments and validities are normalised before any ranking is shown.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028944" y="1371600"/>
            <a:ext cx="2657856" cy="31546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028944" y="1371600"/>
            <a:ext cx="2657856" cy="50292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193536" y="1536192"/>
            <a:ext cx="2328672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50" b="1" spc="160">
                <a:solidFill>
                  <a:srgbClr val="1C6B52"/>
                </a:solidFill>
                <a:latin typeface="Calibri"/>
              </a:rPr>
              <a:t>NEVER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193536" y="1728216"/>
            <a:ext cx="232867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The human commits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193536" y="2007107"/>
            <a:ext cx="2328672" cy="23911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No AI action creates a binding booking, payment or contract. Over-limit approvals are refused — and the refusal is logged.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57200" y="4626864"/>
            <a:ext cx="8229600" cy="10972"/>
          </a:xfrm>
          <a:prstGeom prst="rect">
            <a:avLst/>
          </a:prstGeom>
          <a:solidFill>
            <a:srgbClr val="E6E0D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457200" y="4700016"/>
            <a:ext cx="384048" cy="274320"/>
          </a:xfrm>
          <a:prstGeom prst="roundRect">
            <a:avLst>
              <a:gd name="adj" fmla="val 30000"/>
            </a:avLst>
          </a:prstGeom>
          <a:solidFill>
            <a:srgbClr val="145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900" b="1">
                <a:solidFill>
                  <a:srgbClr val="E3C565"/>
                </a:solidFill>
                <a:latin typeface="Calibri"/>
              </a:rPr>
              <a:t>10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60120" y="4727448"/>
            <a:ext cx="402336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00" b="1">
                <a:solidFill>
                  <a:srgbClr val="6B7A73"/>
                </a:solidFill>
                <a:latin typeface="Calibri"/>
              </a:rPr>
              <a:t>WASL | وصل — Investor &amp; Partner Presentation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7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65760"/>
            <a:ext cx="822960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00" b="1" spc="220">
                <a:solidFill>
                  <a:srgbClr val="C9A227"/>
                </a:solidFill>
                <a:latin typeface="Calibri"/>
              </a:rPr>
              <a:t>MARKET FRAMING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03504"/>
            <a:ext cx="822960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400" b="1">
                <a:solidFill>
                  <a:srgbClr val="0E3B2E"/>
                </a:solidFill>
                <a:latin typeface="Georgia"/>
              </a:rPr>
              <a:t>Sized by method, not by headline.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152144"/>
            <a:ext cx="822960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3D4A44"/>
                </a:solidFill>
                <a:latin typeface="Calibri"/>
              </a:rPr>
              <a:t>The feasibility model sizes the market twice — top-down from wedding and event volume, bottom-up from addressable subscriptions — and carries ranges, not point claims.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1783080"/>
            <a:ext cx="1961388" cy="27432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457200" y="1783080"/>
            <a:ext cx="1961388" cy="50292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21792" y="1947672"/>
            <a:ext cx="1632204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200" b="1">
                <a:solidFill>
                  <a:srgbClr val="0E3B2E"/>
                </a:solidFill>
                <a:latin typeface="Georgia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2350008"/>
            <a:ext cx="1632204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Launch cities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1792" y="2628900"/>
            <a:ext cx="1632204" cy="17693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Riyadh and Jeddah first; a wider Saudi launch is an open founder decision.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546604" y="1783080"/>
            <a:ext cx="1961388" cy="27432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2546604" y="1783080"/>
            <a:ext cx="1961388" cy="50292"/>
          </a:xfrm>
          <a:prstGeom prst="rect">
            <a:avLst/>
          </a:prstGeom>
          <a:solidFill>
            <a:srgbClr val="2A8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711196" y="1947672"/>
            <a:ext cx="1632204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200" b="1">
                <a:solidFill>
                  <a:srgbClr val="0E3B2E"/>
                </a:solidFill>
                <a:latin typeface="Georgia"/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11196" y="2350008"/>
            <a:ext cx="1632204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Sizing methods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11196" y="2628900"/>
            <a:ext cx="1632204" cy="17693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Top-down and bottom-up, reconciled in the workbook with sensitivity tables.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636008" y="1783080"/>
            <a:ext cx="1961388" cy="27432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4636008" y="1783080"/>
            <a:ext cx="1961388" cy="50292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800600" y="1947672"/>
            <a:ext cx="1632204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200" b="1">
                <a:solidFill>
                  <a:srgbClr val="0E3B2E"/>
                </a:solidFill>
                <a:latin typeface="Georgia"/>
              </a:rPr>
              <a:t>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800600" y="2350008"/>
            <a:ext cx="1632204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Scenarios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800600" y="2628900"/>
            <a:ext cx="1632204" cy="17693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Conservative, base, upside — monthly for 36 months, annual to year five.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725412" y="1783080"/>
            <a:ext cx="1961388" cy="27432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6725412" y="1783080"/>
            <a:ext cx="1961388" cy="50292"/>
          </a:xfrm>
          <a:prstGeom prst="rect">
            <a:avLst/>
          </a:prstGeom>
          <a:solidFill>
            <a:srgbClr val="2A8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890004" y="1947672"/>
            <a:ext cx="1632204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200" b="1">
                <a:solidFill>
                  <a:srgbClr val="0E3B2E"/>
                </a:solidFill>
                <a:latin typeface="Georgia"/>
              </a:rPr>
              <a:t>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890004" y="2350008"/>
            <a:ext cx="1632204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Unlabelled claims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890004" y="2628900"/>
            <a:ext cx="1632204" cy="17693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Every figure is sourced or labelled an assumption in the research register.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57200" y="4626864"/>
            <a:ext cx="8229600" cy="10972"/>
          </a:xfrm>
          <a:prstGeom prst="rect">
            <a:avLst/>
          </a:prstGeom>
          <a:solidFill>
            <a:srgbClr val="E6E0D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457200" y="4700016"/>
            <a:ext cx="384048" cy="274320"/>
          </a:xfrm>
          <a:prstGeom prst="roundRect">
            <a:avLst>
              <a:gd name="adj" fmla="val 30000"/>
            </a:avLst>
          </a:prstGeom>
          <a:solidFill>
            <a:srgbClr val="145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900" b="1">
                <a:solidFill>
                  <a:srgbClr val="E3C565"/>
                </a:solidFill>
                <a:latin typeface="Calibri"/>
              </a:rPr>
              <a:t>11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60120" y="4727448"/>
            <a:ext cx="402336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00" b="1">
                <a:solidFill>
                  <a:srgbClr val="6B7A73"/>
                </a:solidFill>
                <a:latin typeface="Calibri"/>
              </a:rPr>
              <a:t>WASL | وصل — Investor &amp; Partner Presentation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206240" y="4681728"/>
            <a:ext cx="44805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750" b="0">
                <a:solidFill>
                  <a:srgbClr val="6B7A73"/>
                </a:solidFill>
                <a:latin typeface="Calibri"/>
              </a:rPr>
              <a:t>Detailed TAM/SAM/SOM with formulas: folder 03, TAM_SAM_SOM_Model.xlsx.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7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65760"/>
            <a:ext cx="822960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00" b="1" spc="220">
                <a:solidFill>
                  <a:srgbClr val="C9A227"/>
                </a:solidFill>
                <a:latin typeface="Calibri"/>
              </a:rPr>
              <a:t>COMPETITION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03504"/>
            <a:ext cx="822960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400" b="1">
                <a:solidFill>
                  <a:srgbClr val="0E3B2E"/>
                </a:solidFill>
                <a:latin typeface="Georgia"/>
              </a:rPr>
              <a:t>Plotted honestly.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152144"/>
            <a:ext cx="822960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3D4A44"/>
                </a:solidFill>
                <a:latin typeface="Calibri"/>
              </a:rPr>
              <a:t>The competitor evidence matrix records verified current capability against every substitute — including the strongest one, which is free.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1572768"/>
            <a:ext cx="4050791" cy="141274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457200" y="1572768"/>
            <a:ext cx="4050791" cy="50292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21792" y="1737360"/>
            <a:ext cx="3721607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50" b="1" spc="160">
                <a:solidFill>
                  <a:srgbClr val="1C6B52"/>
                </a:solidFill>
                <a:latin typeface="Calibri"/>
              </a:rPr>
              <a:t>SUBSTITUTE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929384"/>
            <a:ext cx="372160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WhatsApp + spreadsheets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1792" y="2208276"/>
            <a:ext cx="3721607" cy="649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Free and universal — and the source of the evidence problem WASL exists to solve.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636007" y="1572768"/>
            <a:ext cx="4050791" cy="141274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636007" y="1572768"/>
            <a:ext cx="4050791" cy="50292"/>
          </a:xfrm>
          <a:prstGeom prst="rect">
            <a:avLst/>
          </a:prstGeom>
          <a:solidFill>
            <a:srgbClr val="2A8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800599" y="1737360"/>
            <a:ext cx="3721607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50" b="1" spc="160">
                <a:solidFill>
                  <a:srgbClr val="1C6B52"/>
                </a:solidFill>
                <a:latin typeface="Calibri"/>
              </a:rPr>
              <a:t>ADJACENT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00599" y="1929384"/>
            <a:ext cx="372160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Vendor directories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00599" y="2208276"/>
            <a:ext cx="3721607" cy="649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List the supply side but hold no workflow, no approvals and no record between the parties.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3113532"/>
            <a:ext cx="4050791" cy="141274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457200" y="3113532"/>
            <a:ext cx="4050791" cy="50292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21792" y="3278124"/>
            <a:ext cx="3721607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50" b="1" spc="160">
                <a:solidFill>
                  <a:srgbClr val="1C6B52"/>
                </a:solidFill>
                <a:latin typeface="Calibri"/>
              </a:rPr>
              <a:t>ADJACENT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3470148"/>
            <a:ext cx="372160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Generic project tools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1792" y="3749039"/>
            <a:ext cx="3721607" cy="649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Hold tasks, not commerce: no RFQ, quotation, verification or culturally-aware planning.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636007" y="3113532"/>
            <a:ext cx="4050791" cy="141274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4636007" y="3113532"/>
            <a:ext cx="4050791" cy="50292"/>
          </a:xfrm>
          <a:prstGeom prst="rect">
            <a:avLst/>
          </a:prstGeom>
          <a:solidFill>
            <a:srgbClr val="2A8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800599" y="3278124"/>
            <a:ext cx="3721607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50" b="1" spc="160">
                <a:solidFill>
                  <a:srgbClr val="1C6B52"/>
                </a:solidFill>
                <a:latin typeface="Calibri"/>
              </a:rPr>
              <a:t>MOAT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800599" y="3470148"/>
            <a:ext cx="372160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WASL's position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800599" y="3749039"/>
            <a:ext cx="3721607" cy="649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Multi-party workflow + verified supply + the Trust Log — a record none of the above holds.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57200" y="4626864"/>
            <a:ext cx="8229600" cy="10972"/>
          </a:xfrm>
          <a:prstGeom prst="rect">
            <a:avLst/>
          </a:prstGeom>
          <a:solidFill>
            <a:srgbClr val="E6E0D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457200" y="4700016"/>
            <a:ext cx="384048" cy="274320"/>
          </a:xfrm>
          <a:prstGeom prst="roundRect">
            <a:avLst>
              <a:gd name="adj" fmla="val 30000"/>
            </a:avLst>
          </a:prstGeom>
          <a:solidFill>
            <a:srgbClr val="145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900" b="1">
                <a:solidFill>
                  <a:srgbClr val="E3C565"/>
                </a:solidFill>
                <a:latin typeface="Calibri"/>
              </a:rPr>
              <a:t>12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60120" y="4727448"/>
            <a:ext cx="402336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00" b="1">
                <a:solidFill>
                  <a:srgbClr val="6B7A73"/>
                </a:solidFill>
                <a:latin typeface="Calibri"/>
              </a:rPr>
              <a:t>WASL | وصل — Investor &amp; Partner Presentation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7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65760"/>
            <a:ext cx="822960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00" b="1" spc="220">
                <a:solidFill>
                  <a:srgbClr val="C9A227"/>
                </a:solidFill>
                <a:latin typeface="Calibri"/>
              </a:rPr>
              <a:t>BUSINESS MODEL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03504"/>
            <a:ext cx="822960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400" b="1">
                <a:solidFill>
                  <a:srgbClr val="0E3B2E"/>
                </a:solidFill>
                <a:latin typeface="Georgia"/>
              </a:rPr>
              <a:t>Membership-led, trust-protected.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152144"/>
            <a:ext cx="822960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3D4A44"/>
                </a:solidFill>
                <a:latin typeface="Calibri"/>
              </a:rPr>
              <a:t>Launch monetisation is subscription-based on both sides. Commission and featured placement are deliberately deferred so early matching cannot be pay-to-win.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1572768"/>
            <a:ext cx="2657856" cy="2953512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457200" y="1572768"/>
            <a:ext cx="2657856" cy="50292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21792" y="1737360"/>
            <a:ext cx="232867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Demand plans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2016252"/>
            <a:ext cx="2328672" cy="238201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Client Free and Client Plus (SAR 99/mo) — workspaces, collaborators, guest management, document vault.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243072" y="1572768"/>
            <a:ext cx="2657856" cy="2953512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243072" y="1572768"/>
            <a:ext cx="2657856" cy="50292"/>
          </a:xfrm>
          <a:prstGeom prst="rect">
            <a:avLst/>
          </a:prstGeom>
          <a:solidFill>
            <a:srgbClr val="2A8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407664" y="1737360"/>
            <a:ext cx="232867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Professional plans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07664" y="2016252"/>
            <a:ext cx="2328672" cy="238201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Planner Pro (SAR 299/mo) and Supplier/Venue Verified (SAR 199/mo) — portfolios, RFQs, bookings, ratings.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028944" y="1572768"/>
            <a:ext cx="2657856" cy="2953512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028944" y="1572768"/>
            <a:ext cx="2657856" cy="50292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193536" y="1737360"/>
            <a:ext cx="232867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Enterprise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93536" y="2016252"/>
            <a:ext cx="2328672" cy="238201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SAR 1,499/mo — multi-team tenancy, custom approval flows, executive KPIs, auditor access.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57200" y="4626864"/>
            <a:ext cx="8229600" cy="10972"/>
          </a:xfrm>
          <a:prstGeom prst="rect">
            <a:avLst/>
          </a:prstGeom>
          <a:solidFill>
            <a:srgbClr val="E6E0D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457200" y="4700016"/>
            <a:ext cx="384048" cy="274320"/>
          </a:xfrm>
          <a:prstGeom prst="roundRect">
            <a:avLst>
              <a:gd name="adj" fmla="val 30000"/>
            </a:avLst>
          </a:prstGeom>
          <a:solidFill>
            <a:srgbClr val="145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900" b="1">
                <a:solidFill>
                  <a:srgbClr val="E3C565"/>
                </a:solidFill>
                <a:latin typeface="Calibri"/>
              </a:rPr>
              <a:t>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60120" y="4727448"/>
            <a:ext cx="402336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00" b="1">
                <a:solidFill>
                  <a:srgbClr val="6B7A73"/>
                </a:solidFill>
                <a:latin typeface="Calibri"/>
              </a:rPr>
              <a:t>WASL | وصل — Investor &amp; Partner Presentation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206240" y="4681728"/>
            <a:ext cx="44805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750" b="0">
                <a:solidFill>
                  <a:srgbClr val="6B7A73"/>
                </a:solidFill>
                <a:latin typeface="Calibri"/>
              </a:rPr>
              <a:t>All pricing is a founder assumption pending validation — labelled as such in the product itself.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7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65760"/>
            <a:ext cx="822960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00" b="1" spc="220">
                <a:solidFill>
                  <a:srgbClr val="C9A227"/>
                </a:solidFill>
                <a:latin typeface="Calibri"/>
              </a:rPr>
              <a:t>FINANCIAL-ACTION POLICY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03504"/>
            <a:ext cx="822960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400" b="1">
                <a:solidFill>
                  <a:srgbClr val="0E3B2E"/>
                </a:solidFill>
                <a:latin typeface="Georgia"/>
              </a:rPr>
              <a:t>WASL records money. It does not move it.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371600"/>
            <a:ext cx="4050791" cy="31546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57200" y="1371600"/>
            <a:ext cx="4050791" cy="50292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21792" y="1536192"/>
            <a:ext cx="372160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What the platform does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1815084"/>
            <a:ext cx="3721607" cy="25831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Budget baselines, quotation values, deposit records, milestone status, settlement evidence and reconciliation views — all approved by named humans and written to the Trust Log.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636007" y="1371600"/>
            <a:ext cx="4050791" cy="31546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636007" y="1371600"/>
            <a:ext cx="4050791" cy="50292"/>
          </a:xfrm>
          <a:prstGeom prst="rect">
            <a:avLst/>
          </a:prstGeom>
          <a:solidFill>
            <a:srgbClr val="2A8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800599" y="1536192"/>
            <a:ext cx="372160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What it deliberately does not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00599" y="1815084"/>
            <a:ext cx="3721607" cy="25831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No gateway collection, no split settlement, no escrow — until the founder decision on payment handling is made with legal and regulatory review. The policy is a design gate, not a missing feature.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7200" y="4626864"/>
            <a:ext cx="8229600" cy="10972"/>
          </a:xfrm>
          <a:prstGeom prst="rect">
            <a:avLst/>
          </a:prstGeom>
          <a:solidFill>
            <a:srgbClr val="E6E0D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457200" y="4700016"/>
            <a:ext cx="384048" cy="274320"/>
          </a:xfrm>
          <a:prstGeom prst="roundRect">
            <a:avLst>
              <a:gd name="adj" fmla="val 30000"/>
            </a:avLst>
          </a:prstGeom>
          <a:solidFill>
            <a:srgbClr val="145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900" b="1">
                <a:solidFill>
                  <a:srgbClr val="E3C565"/>
                </a:solidFill>
                <a:latin typeface="Calibri"/>
              </a:rPr>
              <a:t>14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60120" y="4727448"/>
            <a:ext cx="402336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00" b="1">
                <a:solidFill>
                  <a:srgbClr val="6B7A73"/>
                </a:solidFill>
                <a:latin typeface="Calibri"/>
              </a:rPr>
              <a:t>WASL | وصل — Investor &amp; Partner Presentation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7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65760"/>
            <a:ext cx="822960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00" b="1" spc="220">
                <a:solidFill>
                  <a:srgbClr val="C9A227"/>
                </a:solidFill>
                <a:latin typeface="Calibri"/>
              </a:rPr>
              <a:t>GO TO MARKET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03504"/>
            <a:ext cx="822960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400" b="1">
                <a:solidFill>
                  <a:srgbClr val="0E3B2E"/>
                </a:solidFill>
                <a:latin typeface="Georgia"/>
              </a:rPr>
              <a:t>Supply first, then demand, then density.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371600"/>
            <a:ext cx="2657856" cy="31546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57200" y="1371600"/>
            <a:ext cx="2657856" cy="50292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21792" y="1536192"/>
            <a:ext cx="2328672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50" b="1" spc="160">
                <a:solidFill>
                  <a:srgbClr val="1C6B52"/>
                </a:solidFill>
                <a:latin typeface="Calibri"/>
              </a:rP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1728216"/>
            <a:ext cx="232867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Seed verified supply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2007107"/>
            <a:ext cx="2328672" cy="23911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Onboard and verify anchor venues, caterers and creatives in Riyadh and Jeddah, trained through the Academy's onboarding track.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243072" y="1371600"/>
            <a:ext cx="2657856" cy="31546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243072" y="1371600"/>
            <a:ext cx="2657856" cy="50292"/>
          </a:xfrm>
          <a:prstGeom prst="rect">
            <a:avLst/>
          </a:prstGeom>
          <a:solidFill>
            <a:srgbClr val="2A8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407664" y="1536192"/>
            <a:ext cx="2328672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50" b="1" spc="160">
                <a:solidFill>
                  <a:srgbClr val="1C6B52"/>
                </a:solidFill>
                <a:latin typeface="Calibri"/>
              </a:rP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07664" y="1728216"/>
            <a:ext cx="232867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Win guided-demand cases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07664" y="2007107"/>
            <a:ext cx="2328672" cy="23911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High-touch pilot weddings and corporate events where WASL operations supports the full journey and the Trust Log proves its value.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028944" y="1371600"/>
            <a:ext cx="2657856" cy="31546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028944" y="1371600"/>
            <a:ext cx="2657856" cy="50292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193536" y="1536192"/>
            <a:ext cx="2328672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50" b="1" spc="160">
                <a:solidFill>
                  <a:srgbClr val="1C6B52"/>
                </a:solidFill>
                <a:latin typeface="Calibri"/>
              </a:rPr>
              <a:t>03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193536" y="1728216"/>
            <a:ext cx="232867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Let the record recruit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193536" y="2007107"/>
            <a:ext cx="2328672" cy="23911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Every completed project leaves rated partners and an evidence chain — the strongest acquisition asset in a trust-poor market.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57200" y="4626864"/>
            <a:ext cx="8229600" cy="10972"/>
          </a:xfrm>
          <a:prstGeom prst="rect">
            <a:avLst/>
          </a:prstGeom>
          <a:solidFill>
            <a:srgbClr val="E6E0D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457200" y="4700016"/>
            <a:ext cx="384048" cy="274320"/>
          </a:xfrm>
          <a:prstGeom prst="roundRect">
            <a:avLst>
              <a:gd name="adj" fmla="val 30000"/>
            </a:avLst>
          </a:prstGeom>
          <a:solidFill>
            <a:srgbClr val="145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900" b="1">
                <a:solidFill>
                  <a:srgbClr val="E3C565"/>
                </a:solidFill>
                <a:latin typeface="Calibri"/>
              </a:rPr>
              <a:t>15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60120" y="4727448"/>
            <a:ext cx="402336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00" b="1">
                <a:solidFill>
                  <a:srgbClr val="6B7A73"/>
                </a:solidFill>
                <a:latin typeface="Calibri"/>
              </a:rPr>
              <a:t>WASL | وصل — Investor &amp; Partner Presentation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7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65760"/>
            <a:ext cx="822960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00" b="1" spc="220">
                <a:solidFill>
                  <a:srgbClr val="C9A227"/>
                </a:solidFill>
                <a:latin typeface="Calibri"/>
              </a:rPr>
              <a:t>VALIDATION BEFORE SCALE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03504"/>
            <a:ext cx="822960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400" b="1">
                <a:solidFill>
                  <a:srgbClr val="0E3B2E"/>
                </a:solidFill>
                <a:latin typeface="Georgia"/>
              </a:rPr>
              <a:t>No traction is claimed. This is the plan to earn it.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371600"/>
            <a:ext cx="8229600" cy="384048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57200" y="1371600"/>
            <a:ext cx="45720" cy="384048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58368" y="1463039"/>
            <a:ext cx="7827264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950" b="0">
                <a:solidFill>
                  <a:srgbClr val="3D4A44"/>
                </a:solidFill>
                <a:latin typeface="Calibri"/>
              </a:rPr>
              <a:t>20–30 structured interviews across families, planners, venues and suppliers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1847088"/>
            <a:ext cx="8229600" cy="384048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457200" y="1847088"/>
            <a:ext cx="45720" cy="384048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8368" y="1938528"/>
            <a:ext cx="7827264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950" b="0">
                <a:solidFill>
                  <a:srgbClr val="3D4A44"/>
                </a:solidFill>
                <a:latin typeface="Calibri"/>
              </a:rPr>
              <a:t>Prototype walk-throughs against the seeded journey, in both languages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2322576"/>
            <a:ext cx="8229600" cy="384048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57200" y="2322576"/>
            <a:ext cx="45720" cy="384048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58368" y="2414016"/>
            <a:ext cx="7827264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950" b="0">
                <a:solidFill>
                  <a:srgbClr val="3D4A44"/>
                </a:solidFill>
                <a:latin typeface="Calibri"/>
              </a:rPr>
              <a:t>Supplier onboarding test: documents, verification friction, quotation quality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57200" y="2798064"/>
            <a:ext cx="8229600" cy="384048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457200" y="2798064"/>
            <a:ext cx="45720" cy="384048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58368" y="2889504"/>
            <a:ext cx="7827264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950" b="0">
                <a:solidFill>
                  <a:srgbClr val="3D4A44"/>
                </a:solidFill>
                <a:latin typeface="Calibri"/>
              </a:rPr>
              <a:t>Pricing validation against the published assumption set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57200" y="3273552"/>
            <a:ext cx="8229600" cy="384048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457200" y="3273552"/>
            <a:ext cx="45720" cy="384048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58368" y="3364992"/>
            <a:ext cx="7827264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950" b="0">
                <a:solidFill>
                  <a:srgbClr val="3D4A44"/>
                </a:solidFill>
                <a:latin typeface="Calibri"/>
              </a:rPr>
              <a:t>Pilot success gates: activation, quote-to-book rate, completion, satisfaction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57200" y="4626864"/>
            <a:ext cx="8229600" cy="10972"/>
          </a:xfrm>
          <a:prstGeom prst="rect">
            <a:avLst/>
          </a:prstGeom>
          <a:solidFill>
            <a:srgbClr val="E6E0D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457200" y="4700016"/>
            <a:ext cx="384048" cy="274320"/>
          </a:xfrm>
          <a:prstGeom prst="roundRect">
            <a:avLst>
              <a:gd name="adj" fmla="val 30000"/>
            </a:avLst>
          </a:prstGeom>
          <a:solidFill>
            <a:srgbClr val="145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900" b="1">
                <a:solidFill>
                  <a:srgbClr val="E3C565"/>
                </a:solidFill>
                <a:latin typeface="Calibri"/>
              </a:rPr>
              <a:t>16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60120" y="4727448"/>
            <a:ext cx="402336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00" b="1">
                <a:solidFill>
                  <a:srgbClr val="6B7A73"/>
                </a:solidFill>
                <a:latin typeface="Calibri"/>
              </a:rPr>
              <a:t>WASL | وصل — Investor &amp; Partner Presentation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206240" y="4681728"/>
            <a:ext cx="44805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750" b="0">
                <a:solidFill>
                  <a:srgbClr val="6B7A73"/>
                </a:solidFill>
                <a:latin typeface="Calibri"/>
              </a:rPr>
              <a:t>Interview instruments and the experiment plan: repository folder 05.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7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65760"/>
            <a:ext cx="822960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00" b="1" spc="220">
                <a:solidFill>
                  <a:srgbClr val="C9A227"/>
                </a:solidFill>
                <a:latin typeface="Calibri"/>
              </a:rPr>
              <a:t>TECHNOLOGY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03504"/>
            <a:ext cx="822960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400" b="1">
                <a:solidFill>
                  <a:srgbClr val="0E3B2E"/>
                </a:solidFill>
                <a:latin typeface="Georgia"/>
              </a:rPr>
              <a:t>A modern stack with a deliberate switch.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152144"/>
            <a:ext cx="822960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3D4A44"/>
                </a:solidFill>
                <a:latin typeface="Calibri"/>
              </a:rPr>
              <a:t>Next.js + TypeScript + Tailwind on Vercel; Convex as the reactive backend, email notifications via Resend. One environment variable switches showcase mode to connected mode.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1572768"/>
            <a:ext cx="4050791" cy="141274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457200" y="1572768"/>
            <a:ext cx="4050791" cy="50292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21792" y="1737360"/>
            <a:ext cx="372160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Bilingual by construction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2016252"/>
            <a:ext cx="3721607" cy="8412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Every string is an Arabic/English pair; logical CSS mirrors the whole interface under RTL.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636007" y="1572768"/>
            <a:ext cx="4050791" cy="141274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636007" y="1572768"/>
            <a:ext cx="4050791" cy="50292"/>
          </a:xfrm>
          <a:prstGeom prst="rect">
            <a:avLst/>
          </a:prstGeom>
          <a:solidFill>
            <a:srgbClr val="2A8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800599" y="1737360"/>
            <a:ext cx="372160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Authorisation in the data layer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00599" y="2016252"/>
            <a:ext cx="3721607" cy="8412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Role checks, project isolation and delegated limits enforced server-side, not hidden client-side.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57200" y="3113532"/>
            <a:ext cx="4050791" cy="141274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457200" y="3113532"/>
            <a:ext cx="4050791" cy="50292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21792" y="3278124"/>
            <a:ext cx="372160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Trust Log as append-only events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1792" y="3557016"/>
            <a:ext cx="3721607" cy="84124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Chained digests give tamper evidence; corrections supersede rather than overwrite.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636007" y="3113532"/>
            <a:ext cx="4050791" cy="141274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4636007" y="3113532"/>
            <a:ext cx="4050791" cy="50292"/>
          </a:xfrm>
          <a:prstGeom prst="rect">
            <a:avLst/>
          </a:prstGeom>
          <a:solidFill>
            <a:srgbClr val="2A8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800599" y="3278124"/>
            <a:ext cx="372160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Saudi data posture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800599" y="3557016"/>
            <a:ext cx="3721607" cy="84124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PDPL requirements assessment in the repository; residency options are an open hosting decision.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57200" y="4626864"/>
            <a:ext cx="8229600" cy="10972"/>
          </a:xfrm>
          <a:prstGeom prst="rect">
            <a:avLst/>
          </a:prstGeom>
          <a:solidFill>
            <a:srgbClr val="E6E0D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457200" y="4700016"/>
            <a:ext cx="384048" cy="274320"/>
          </a:xfrm>
          <a:prstGeom prst="roundRect">
            <a:avLst>
              <a:gd name="adj" fmla="val 30000"/>
            </a:avLst>
          </a:prstGeom>
          <a:solidFill>
            <a:srgbClr val="145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900" b="1">
                <a:solidFill>
                  <a:srgbClr val="E3C565"/>
                </a:solidFill>
                <a:latin typeface="Calibri"/>
              </a:rPr>
              <a:t>17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60120" y="4727448"/>
            <a:ext cx="402336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00" b="1">
                <a:solidFill>
                  <a:srgbClr val="6B7A73"/>
                </a:solidFill>
                <a:latin typeface="Calibri"/>
              </a:rPr>
              <a:t>WASL | وصل — Investor &amp; Partner Presentation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7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65760"/>
            <a:ext cx="822960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00" b="1" spc="220">
                <a:solidFill>
                  <a:srgbClr val="C9A227"/>
                </a:solidFill>
                <a:latin typeface="Calibri"/>
              </a:rPr>
              <a:t>SECURITY &amp; PRIVACY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03504"/>
            <a:ext cx="822960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400" b="1">
                <a:solidFill>
                  <a:srgbClr val="0E3B2E"/>
                </a:solidFill>
                <a:latin typeface="Georgia"/>
              </a:rPr>
              <a:t>Assessed and designed — not yet audited, and said so.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371600"/>
            <a:ext cx="2657856" cy="31546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57200" y="1371600"/>
            <a:ext cx="2657856" cy="50292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21792" y="1536192"/>
            <a:ext cx="232867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Designed in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1815084"/>
            <a:ext cx="2328672" cy="25831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Least privilege, tenant and project isolation, delegated limits, consent capture, classification-driven file access, immutable audit evidence.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243072" y="1371600"/>
            <a:ext cx="2657856" cy="31546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243072" y="1371600"/>
            <a:ext cx="2657856" cy="50292"/>
          </a:xfrm>
          <a:prstGeom prst="rect">
            <a:avLst/>
          </a:prstGeom>
          <a:solidFill>
            <a:srgbClr val="2A8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407664" y="1536192"/>
            <a:ext cx="232867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Documented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07664" y="1815084"/>
            <a:ext cx="2328672" cy="25831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Threat model, Saudi PDPL requirements assessment, data classification and retention, backup/DR posture and test strategy — repository folder 14.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028944" y="1371600"/>
            <a:ext cx="2657856" cy="31546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028944" y="1371600"/>
            <a:ext cx="2657856" cy="50292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193536" y="1536192"/>
            <a:ext cx="232867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Not claimed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193536" y="1815084"/>
            <a:ext cx="2328672" cy="25831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No third-party audit, penetration test or certification is asserted. Production gates are listed as open work, not passed milestones.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57200" y="4626864"/>
            <a:ext cx="8229600" cy="10972"/>
          </a:xfrm>
          <a:prstGeom prst="rect">
            <a:avLst/>
          </a:prstGeom>
          <a:solidFill>
            <a:srgbClr val="E6E0D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457200" y="4700016"/>
            <a:ext cx="384048" cy="274320"/>
          </a:xfrm>
          <a:prstGeom prst="roundRect">
            <a:avLst>
              <a:gd name="adj" fmla="val 30000"/>
            </a:avLst>
          </a:prstGeom>
          <a:solidFill>
            <a:srgbClr val="145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900" b="1">
                <a:solidFill>
                  <a:srgbClr val="E3C565"/>
                </a:solidFill>
                <a:latin typeface="Calibri"/>
              </a:rPr>
              <a:t>18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60120" y="4727448"/>
            <a:ext cx="402336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00" b="1">
                <a:solidFill>
                  <a:srgbClr val="6B7A73"/>
                </a:solidFill>
                <a:latin typeface="Calibri"/>
              </a:rPr>
              <a:t>WASL | وصل — Investor &amp; Partner Presentation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7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65760"/>
            <a:ext cx="822960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00" b="1" spc="220">
                <a:solidFill>
                  <a:srgbClr val="C9A227"/>
                </a:solidFill>
                <a:latin typeface="Calibri"/>
              </a:rPr>
              <a:t>WHERE THE PRODUCT STANDS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03504"/>
            <a:ext cx="822960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400" b="1">
                <a:solidFill>
                  <a:srgbClr val="0E3B2E"/>
                </a:solidFill>
                <a:latin typeface="Georgia"/>
              </a:rPr>
              <a:t>A working application, not a mock-up.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463040"/>
            <a:ext cx="1961388" cy="30632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57200" y="1463040"/>
            <a:ext cx="1961388" cy="50292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21792" y="1627632"/>
            <a:ext cx="1632204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200" b="1">
                <a:solidFill>
                  <a:srgbClr val="0E3B2E"/>
                </a:solidFill>
                <a:latin typeface="Georgia"/>
              </a:rPr>
              <a:t>11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2029968"/>
            <a:ext cx="1632204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Role dashboards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2308860"/>
            <a:ext cx="1632204" cy="20894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Every portal from client to auditor signs in and sees scoped data.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546604" y="1463040"/>
            <a:ext cx="1961388" cy="30632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546604" y="1463040"/>
            <a:ext cx="1961388" cy="50292"/>
          </a:xfrm>
          <a:prstGeom prst="rect">
            <a:avLst/>
          </a:prstGeom>
          <a:solidFill>
            <a:srgbClr val="2A8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711196" y="1627632"/>
            <a:ext cx="1632204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200" b="1">
                <a:solidFill>
                  <a:srgbClr val="0E3B2E"/>
                </a:solidFill>
                <a:latin typeface="Georgia"/>
              </a:rPr>
              <a:t>16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711196" y="2029968"/>
            <a:ext cx="1632204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Modules implemented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11196" y="2308860"/>
            <a:ext cx="1632204" cy="20894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Workspace, planner, RFQ→award→booking, budget, guests, run sheet, inbox, Trust Log, admin.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636008" y="1463040"/>
            <a:ext cx="1961388" cy="30632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636008" y="1463040"/>
            <a:ext cx="1961388" cy="50292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800600" y="1627632"/>
            <a:ext cx="1632204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200" b="1">
                <a:solidFill>
                  <a:srgbClr val="0E3B2E"/>
                </a:solidFill>
                <a:latin typeface="Georgia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800600" y="2029968"/>
            <a:ext cx="1632204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Languages, one UI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800600" y="2308860"/>
            <a:ext cx="1632204" cy="20894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Arabic-first RTL and English LTR from a single component tree.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725412" y="1463040"/>
            <a:ext cx="1961388" cy="30632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725412" y="1463040"/>
            <a:ext cx="1961388" cy="50292"/>
          </a:xfrm>
          <a:prstGeom prst="rect">
            <a:avLst/>
          </a:prstGeom>
          <a:solidFill>
            <a:srgbClr val="2A8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890004" y="1627632"/>
            <a:ext cx="1632204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200" b="1">
                <a:solidFill>
                  <a:srgbClr val="0E3B2E"/>
                </a:solidFill>
                <a:latin typeface="Georgia"/>
              </a:rPr>
              <a:t>1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890004" y="2029968"/>
            <a:ext cx="1632204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Variable to production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890004" y="2308860"/>
            <a:ext cx="1632204" cy="20894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Setting NEXT_PUBLIC_CONVEX_URL promotes showcase mode to the connected backend.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7200" y="4626864"/>
            <a:ext cx="8229600" cy="10972"/>
          </a:xfrm>
          <a:prstGeom prst="rect">
            <a:avLst/>
          </a:prstGeom>
          <a:solidFill>
            <a:srgbClr val="E6E0D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457200" y="4700016"/>
            <a:ext cx="384048" cy="274320"/>
          </a:xfrm>
          <a:prstGeom prst="roundRect">
            <a:avLst>
              <a:gd name="adj" fmla="val 30000"/>
            </a:avLst>
          </a:prstGeom>
          <a:solidFill>
            <a:srgbClr val="145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900" b="1">
                <a:solidFill>
                  <a:srgbClr val="E3C565"/>
                </a:solidFill>
                <a:latin typeface="Calibri"/>
              </a:rPr>
              <a:t>19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60120" y="4727448"/>
            <a:ext cx="402336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00" b="1">
                <a:solidFill>
                  <a:srgbClr val="6B7A73"/>
                </a:solidFill>
                <a:latin typeface="Calibri"/>
              </a:rPr>
              <a:t>WASL | وصل — Investor &amp; Partner Presentation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7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65760"/>
            <a:ext cx="822960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00" b="1" spc="220">
                <a:solidFill>
                  <a:srgbClr val="C9A227"/>
                </a:solidFill>
                <a:latin typeface="Calibri"/>
              </a:rPr>
              <a:t>THE PROBLEM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03504"/>
            <a:ext cx="822960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400" b="1">
                <a:solidFill>
                  <a:srgbClr val="0E3B2E"/>
                </a:solidFill>
                <a:latin typeface="Georgia"/>
              </a:rPr>
              <a:t>Coordination without a record.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152144"/>
            <a:ext cx="822960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3D4A44"/>
                </a:solidFill>
                <a:latin typeface="Calibri"/>
              </a:rPr>
              <a:t>A Saudi wedding routinely spans two families, a planner, a venue and six to ten suppliers — coordinated over tools that cannot hold a commercial record.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1572768"/>
            <a:ext cx="4050791" cy="141274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457200" y="1572768"/>
            <a:ext cx="4050791" cy="50292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21792" y="1737360"/>
            <a:ext cx="3721607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50" b="1" spc="160">
                <a:solidFill>
                  <a:srgbClr val="1C6B52"/>
                </a:solidFill>
                <a:latin typeface="Calibri"/>
              </a:rPr>
              <a:t>CONVERSATION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929384"/>
            <a:ext cx="372160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Scattered decisions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1792" y="2208276"/>
            <a:ext cx="3721607" cy="649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Agreements live in WhatsApp threads and forwarded emails; the moment of agreement cannot be produced when it matters.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636007" y="1572768"/>
            <a:ext cx="4050791" cy="141274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636007" y="1572768"/>
            <a:ext cx="4050791" cy="50292"/>
          </a:xfrm>
          <a:prstGeom prst="rect">
            <a:avLst/>
          </a:prstGeom>
          <a:solidFill>
            <a:srgbClr val="2A8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800599" y="1737360"/>
            <a:ext cx="3721607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50" b="1" spc="160">
                <a:solidFill>
                  <a:srgbClr val="1C6B52"/>
                </a:solidFill>
                <a:latin typeface="Calibri"/>
              </a:rPr>
              <a:t>COMMERCE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00599" y="1929384"/>
            <a:ext cx="372160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Incomparable quotations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00599" y="2208276"/>
            <a:ext cx="3721607" cy="649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Three suppliers, three formats, three sets of exclusions. The cheapest headline number is often the dearest commitment.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3113532"/>
            <a:ext cx="4050791" cy="141274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457200" y="3113532"/>
            <a:ext cx="4050791" cy="50292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21792" y="3278124"/>
            <a:ext cx="3721607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50" b="1" spc="160">
                <a:solidFill>
                  <a:srgbClr val="1C6B52"/>
                </a:solidFill>
                <a:latin typeface="Calibri"/>
              </a:rPr>
              <a:t>MONEY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3470148"/>
            <a:ext cx="372160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Approval after the fact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1792" y="3749039"/>
            <a:ext cx="3721607" cy="649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Deposits move on a phone call; who approved what, at which limit, is reconstructed from memory afterwards.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636007" y="3113532"/>
            <a:ext cx="4050791" cy="141274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4636007" y="3113532"/>
            <a:ext cx="4050791" cy="50292"/>
          </a:xfrm>
          <a:prstGeom prst="rect">
            <a:avLst/>
          </a:prstGeom>
          <a:solidFill>
            <a:srgbClr val="2A8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800599" y="3278124"/>
            <a:ext cx="3721607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50" b="1" spc="160">
                <a:solidFill>
                  <a:srgbClr val="1C6B52"/>
                </a:solidFill>
                <a:latin typeface="Calibri"/>
              </a:rPr>
              <a:t>DELIVERY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800599" y="3470148"/>
            <a:ext cx="372160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The day runs on one person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800599" y="3749039"/>
            <a:ext cx="3721607" cy="649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Arrival windows, dependencies and escalation paths live in one coordinator's head.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57200" y="4626864"/>
            <a:ext cx="8229600" cy="10972"/>
          </a:xfrm>
          <a:prstGeom prst="rect">
            <a:avLst/>
          </a:prstGeom>
          <a:solidFill>
            <a:srgbClr val="E6E0D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457200" y="4700016"/>
            <a:ext cx="384048" cy="274320"/>
          </a:xfrm>
          <a:prstGeom prst="roundRect">
            <a:avLst>
              <a:gd name="adj" fmla="val 30000"/>
            </a:avLst>
          </a:prstGeom>
          <a:solidFill>
            <a:srgbClr val="145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900" b="1">
                <a:solidFill>
                  <a:srgbClr val="E3C565"/>
                </a:solidFill>
                <a:latin typeface="Calibri"/>
              </a:rPr>
              <a:t>02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60120" y="4727448"/>
            <a:ext cx="402336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00" b="1">
                <a:solidFill>
                  <a:srgbClr val="6B7A73"/>
                </a:solidFill>
                <a:latin typeface="Calibri"/>
              </a:rPr>
              <a:t>WASL | وصل — Investor &amp; Partner Presentation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7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65760"/>
            <a:ext cx="822960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00" b="1" spc="220">
                <a:solidFill>
                  <a:srgbClr val="C9A227"/>
                </a:solidFill>
                <a:latin typeface="Calibri"/>
              </a:rPr>
              <a:t>ROADMAP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03504"/>
            <a:ext cx="822960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400" b="1">
                <a:solidFill>
                  <a:srgbClr val="0E3B2E"/>
                </a:solidFill>
                <a:latin typeface="Georgia"/>
              </a:rPr>
              <a:t>Evidence gates between every phase.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371600"/>
            <a:ext cx="4050791" cy="1513332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57200" y="1371600"/>
            <a:ext cx="4050791" cy="50292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21792" y="1536192"/>
            <a:ext cx="3721607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50" b="1" spc="160">
                <a:solidFill>
                  <a:srgbClr val="1C6B52"/>
                </a:solidFill>
                <a:latin typeface="Calibri"/>
              </a:rPr>
              <a:t>0 · 4–8 WKS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1728216"/>
            <a:ext cx="372160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Validation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2007107"/>
            <a:ext cx="3721607" cy="7498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Interviews, prototype tests, supplier onboarding trial, pricing validation. Exit: problem evidence and founder decisions.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636007" y="1371600"/>
            <a:ext cx="4050791" cy="1513332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636007" y="1371600"/>
            <a:ext cx="4050791" cy="50292"/>
          </a:xfrm>
          <a:prstGeom prst="rect">
            <a:avLst/>
          </a:prstGeom>
          <a:solidFill>
            <a:srgbClr val="2A8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800599" y="1536192"/>
            <a:ext cx="3721607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50" b="1" spc="160">
                <a:solidFill>
                  <a:srgbClr val="1C6B52"/>
                </a:solidFill>
                <a:latin typeface="Calibri"/>
              </a:rPr>
              <a:t>1 · 12–20 WKS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00599" y="1728216"/>
            <a:ext cx="372160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MVP build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00599" y="2007107"/>
            <a:ext cx="3721607" cy="7498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Production hardening of the core multi-tenant product and one end-to-end wedding workflow. Exit: security/QA passed, pilot-ready.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57200" y="3012948"/>
            <a:ext cx="4050791" cy="1513332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57200" y="3012948"/>
            <a:ext cx="4050791" cy="50292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21792" y="3177540"/>
            <a:ext cx="3721607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50" b="1" spc="160">
                <a:solidFill>
                  <a:srgbClr val="1C6B52"/>
                </a:solidFill>
                <a:latin typeface="Calibri"/>
              </a:rPr>
              <a:t>2 · 8–12 WKS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1792" y="3369564"/>
            <a:ext cx="372160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Pilot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3648456"/>
            <a:ext cx="3721607" cy="7498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Selected Riyadh/Jeddah families, planners, venues and suppliers with high-touch support. Exit: activation and quote-to-book targets.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636007" y="3012948"/>
            <a:ext cx="4050791" cy="1513332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4636007" y="3012948"/>
            <a:ext cx="4050791" cy="50292"/>
          </a:xfrm>
          <a:prstGeom prst="rect">
            <a:avLst/>
          </a:prstGeom>
          <a:solidFill>
            <a:srgbClr val="2A8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800599" y="3177540"/>
            <a:ext cx="3721607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50" b="1" spc="160">
                <a:solidFill>
                  <a:srgbClr val="1C6B52"/>
                </a:solidFill>
                <a:latin typeface="Calibri"/>
              </a:rPr>
              <a:t>3–4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800599" y="3369564"/>
            <a:ext cx="372160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PMF, then scale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800599" y="3648456"/>
            <a:ext cx="3721607" cy="7498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Retention, supply density, payments decision, more event types and cities, then GCC. Exit: repeatable acquisition and delivery.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7200" y="4626864"/>
            <a:ext cx="8229600" cy="10972"/>
          </a:xfrm>
          <a:prstGeom prst="rect">
            <a:avLst/>
          </a:prstGeom>
          <a:solidFill>
            <a:srgbClr val="E6E0D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457200" y="4700016"/>
            <a:ext cx="384048" cy="274320"/>
          </a:xfrm>
          <a:prstGeom prst="roundRect">
            <a:avLst>
              <a:gd name="adj" fmla="val 30000"/>
            </a:avLst>
          </a:prstGeom>
          <a:solidFill>
            <a:srgbClr val="145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900" b="1">
                <a:solidFill>
                  <a:srgbClr val="E3C565"/>
                </a:solidFill>
                <a:latin typeface="Calibri"/>
              </a:rPr>
              <a:t>20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60120" y="4727448"/>
            <a:ext cx="402336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00" b="1">
                <a:solidFill>
                  <a:srgbClr val="6B7A73"/>
                </a:solidFill>
                <a:latin typeface="Calibri"/>
              </a:rPr>
              <a:t>WASL | وصل — Investor &amp; Partner Presentation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7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65760"/>
            <a:ext cx="822960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00" b="1" spc="220">
                <a:solidFill>
                  <a:srgbClr val="C9A227"/>
                </a:solidFill>
                <a:latin typeface="Calibri"/>
              </a:rPr>
              <a:t>FINANCIAL MODEL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03504"/>
            <a:ext cx="822960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400" b="1">
                <a:solidFill>
                  <a:srgbClr val="0E3B2E"/>
                </a:solidFill>
                <a:latin typeface="Georgia"/>
              </a:rPr>
              <a:t>Formula-driven, scenario-switched, in Riyal.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152144"/>
            <a:ext cx="822960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3D4A44"/>
                </a:solidFill>
                <a:latin typeface="Calibri"/>
              </a:rPr>
              <a:t>The five-year workbook links every output to assumption schedules — no hard-coded results, no unexplained circularity, and model checks that sources equal uses.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1572768"/>
            <a:ext cx="2657856" cy="2953512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457200" y="1572768"/>
            <a:ext cx="2657856" cy="50292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21792" y="1737360"/>
            <a:ext cx="232867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Revenue lines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2016252"/>
            <a:ext cx="2328672" cy="238201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Client, planner, supplier and enterprise subscriptions, Academy revenue, and deferred commission scenarios.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243072" y="1572768"/>
            <a:ext cx="2657856" cy="2953512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243072" y="1572768"/>
            <a:ext cx="2657856" cy="50292"/>
          </a:xfrm>
          <a:prstGeom prst="rect">
            <a:avLst/>
          </a:prstGeom>
          <a:solidFill>
            <a:srgbClr val="2A8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407664" y="1737360"/>
            <a:ext cx="232867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Unit economics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07664" y="2016252"/>
            <a:ext cx="2328672" cy="238201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CAC, LTV methodology, payback, contribution margin and retention sensitivity by segment and channel.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028944" y="1572768"/>
            <a:ext cx="2657856" cy="2953512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028944" y="1572768"/>
            <a:ext cx="2657856" cy="50292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193536" y="1737360"/>
            <a:ext cx="232867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Cash discipline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93536" y="2016252"/>
            <a:ext cx="2328672" cy="238201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Burn, runway, peak funding requirement and break-even month, per scenario — read from the workbook, never retyped.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57200" y="4626864"/>
            <a:ext cx="8229600" cy="10972"/>
          </a:xfrm>
          <a:prstGeom prst="rect">
            <a:avLst/>
          </a:prstGeom>
          <a:solidFill>
            <a:srgbClr val="E6E0D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457200" y="4700016"/>
            <a:ext cx="384048" cy="274320"/>
          </a:xfrm>
          <a:prstGeom prst="roundRect">
            <a:avLst>
              <a:gd name="adj" fmla="val 30000"/>
            </a:avLst>
          </a:prstGeom>
          <a:solidFill>
            <a:srgbClr val="145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900" b="1">
                <a:solidFill>
                  <a:srgbClr val="E3C565"/>
                </a:solidFill>
                <a:latin typeface="Calibri"/>
              </a:rPr>
              <a:t>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60120" y="4727448"/>
            <a:ext cx="402336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00" b="1">
                <a:solidFill>
                  <a:srgbClr val="6B7A73"/>
                </a:solidFill>
                <a:latin typeface="Calibri"/>
              </a:rPr>
              <a:t>WASL | وصل — Investor &amp; Partner Presentation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206240" y="4681728"/>
            <a:ext cx="44805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750" b="0">
                <a:solidFill>
                  <a:srgbClr val="6B7A73"/>
                </a:solidFill>
                <a:latin typeface="Calibri"/>
              </a:rPr>
              <a:t>Five_Year_Financial_Model.xlsx, folder 07. Figures are scenario outputs, not commitments.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7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65760"/>
            <a:ext cx="822960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00" b="1" spc="220">
                <a:solidFill>
                  <a:srgbClr val="C9A227"/>
                </a:solidFill>
                <a:latin typeface="Calibri"/>
              </a:rPr>
              <a:t>WASL ACADEMY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03504"/>
            <a:ext cx="822960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400" b="1">
                <a:solidFill>
                  <a:srgbClr val="0E3B2E"/>
                </a:solidFill>
                <a:latin typeface="Georgia"/>
              </a:rPr>
              <a:t>Training is supply-side quality control.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371600"/>
            <a:ext cx="4050791" cy="31546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57200" y="1371600"/>
            <a:ext cx="4050791" cy="50292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21792" y="1536192"/>
            <a:ext cx="372160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Eight tracks, 91 contact hours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1815084"/>
            <a:ext cx="3721607" cy="25831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Partner onboarding, quotation discipline, Saudi wedding coordination, run-sheet command, privacy and consent, hospitality standards, bridal beauty, freelancer scale-up. Women-focused tracks where they widen access — never to exclude.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636007" y="1371600"/>
            <a:ext cx="4050791" cy="31546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636007" y="1371600"/>
            <a:ext cx="4050791" cy="50292"/>
          </a:xfrm>
          <a:prstGeom prst="rect">
            <a:avLst/>
          </a:prstGeom>
          <a:solidFill>
            <a:srgbClr val="2A8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800599" y="1536192"/>
            <a:ext cx="372160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A six-stage freelancer ladder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00599" y="1815084"/>
            <a:ext cx="3721607" cy="25831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Assessment → training → verified profile → supervised assignments → ratings and evidence → advanced tier. Certificates state exactly what was assessed and never imply external accreditation.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7200" y="4626864"/>
            <a:ext cx="8229600" cy="10972"/>
          </a:xfrm>
          <a:prstGeom prst="rect">
            <a:avLst/>
          </a:prstGeom>
          <a:solidFill>
            <a:srgbClr val="E6E0D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457200" y="4700016"/>
            <a:ext cx="384048" cy="274320"/>
          </a:xfrm>
          <a:prstGeom prst="roundRect">
            <a:avLst>
              <a:gd name="adj" fmla="val 30000"/>
            </a:avLst>
          </a:prstGeom>
          <a:solidFill>
            <a:srgbClr val="145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900" b="1">
                <a:solidFill>
                  <a:srgbClr val="E3C565"/>
                </a:solidFill>
                <a:latin typeface="Calibri"/>
              </a:rPr>
              <a:t>22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60120" y="4727448"/>
            <a:ext cx="402336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00" b="1">
                <a:solidFill>
                  <a:srgbClr val="6B7A73"/>
                </a:solidFill>
                <a:latin typeface="Calibri"/>
              </a:rPr>
              <a:t>WASL | وصل — Investor &amp; Partner Presentation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7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65760"/>
            <a:ext cx="822960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00" b="1" spc="220">
                <a:solidFill>
                  <a:srgbClr val="C9A227"/>
                </a:solidFill>
                <a:latin typeface="Calibri"/>
              </a:rPr>
              <a:t>WHY WASL WINS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03504"/>
            <a:ext cx="822960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400" b="1">
                <a:solidFill>
                  <a:srgbClr val="0E3B2E"/>
                </a:solidFill>
                <a:latin typeface="Georgia"/>
              </a:rPr>
              <a:t>The moat compounds with every closed project.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371600"/>
            <a:ext cx="4050791" cy="1513332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57200" y="1371600"/>
            <a:ext cx="4050791" cy="50292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21792" y="1536192"/>
            <a:ext cx="372160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The record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1815084"/>
            <a:ext cx="3721607" cy="9418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Trust Logs accumulate into a body of evidence no chat tool or directory can retrofit.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636007" y="1371600"/>
            <a:ext cx="4050791" cy="1513332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636007" y="1371600"/>
            <a:ext cx="4050791" cy="50292"/>
          </a:xfrm>
          <a:prstGeom prst="rect">
            <a:avLst/>
          </a:prstGeom>
          <a:solidFill>
            <a:srgbClr val="2A8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800599" y="1536192"/>
            <a:ext cx="372160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Verified density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00599" y="1815084"/>
            <a:ext cx="3721607" cy="9418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Every verified, rated, trained partner raises the cost of building a rival network.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012948"/>
            <a:ext cx="4050791" cy="1513332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57200" y="3012948"/>
            <a:ext cx="4050791" cy="50292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21792" y="3177540"/>
            <a:ext cx="372160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Cultural depth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1792" y="3456432"/>
            <a:ext cx="3721607" cy="9418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Configurable arrangements, privacy-aware crews, Hijri-aware planning — localisation as architecture, not translation.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636007" y="3012948"/>
            <a:ext cx="4050791" cy="1513332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4636007" y="3012948"/>
            <a:ext cx="4050791" cy="50292"/>
          </a:xfrm>
          <a:prstGeom prst="rect">
            <a:avLst/>
          </a:prstGeom>
          <a:solidFill>
            <a:srgbClr val="2A8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800599" y="3177540"/>
            <a:ext cx="372160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Workflow lock-in, earned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800599" y="3456432"/>
            <a:ext cx="3721607" cy="9418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Once approvals, budgets and disputes run on the record, leaving means losing the record.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57200" y="4626864"/>
            <a:ext cx="8229600" cy="10972"/>
          </a:xfrm>
          <a:prstGeom prst="rect">
            <a:avLst/>
          </a:prstGeom>
          <a:solidFill>
            <a:srgbClr val="E6E0D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457200" y="4700016"/>
            <a:ext cx="384048" cy="274320"/>
          </a:xfrm>
          <a:prstGeom prst="roundRect">
            <a:avLst>
              <a:gd name="adj" fmla="val 30000"/>
            </a:avLst>
          </a:prstGeom>
          <a:solidFill>
            <a:srgbClr val="145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900" b="1">
                <a:solidFill>
                  <a:srgbClr val="E3C565"/>
                </a:solidFill>
                <a:latin typeface="Calibri"/>
              </a:rPr>
              <a:t>23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60120" y="4727448"/>
            <a:ext cx="402336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00" b="1">
                <a:solidFill>
                  <a:srgbClr val="6B7A73"/>
                </a:solidFill>
                <a:latin typeface="Calibri"/>
              </a:rPr>
              <a:t>WASL | وصل — Investor &amp; Partner Presentation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7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65760"/>
            <a:ext cx="822960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00" b="1" spc="220">
                <a:solidFill>
                  <a:srgbClr val="C9A227"/>
                </a:solidFill>
                <a:latin typeface="Calibri"/>
              </a:rPr>
              <a:t>TEAM &amp; OPERATING STANDARD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03504"/>
            <a:ext cx="822960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400" b="1">
                <a:solidFill>
                  <a:srgbClr val="0E3B2E"/>
                </a:solidFill>
                <a:latin typeface="Georgia"/>
              </a:rPr>
              <a:t>Built to a VP-level delivery discipline.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371600"/>
            <a:ext cx="4050791" cy="31546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57200" y="1371600"/>
            <a:ext cx="4050791" cy="50292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21792" y="1536192"/>
            <a:ext cx="372160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How this package was produced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1815084"/>
            <a:ext cx="3721607" cy="25831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A staged protocol — inventory, discovery, research, planning, production, QA, handover — with stage gates, a decision register, and every claim labelled by its evidence class.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636007" y="1371600"/>
            <a:ext cx="4050791" cy="31546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636007" y="1371600"/>
            <a:ext cx="4050791" cy="50292"/>
          </a:xfrm>
          <a:prstGeom prst="rect">
            <a:avLst/>
          </a:prstGeom>
          <a:solidFill>
            <a:srgbClr val="2A8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800599" y="1536192"/>
            <a:ext cx="372160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Open roles at funding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00599" y="1815084"/>
            <a:ext cx="3721607" cy="25831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Founding engineers (full-stack, Arabic-fluent product), supply operations lead, partner-verification operations, pilot city managers for Riyadh and Jeddah. Founder decision required on structure and equity.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7200" y="4626864"/>
            <a:ext cx="8229600" cy="10972"/>
          </a:xfrm>
          <a:prstGeom prst="rect">
            <a:avLst/>
          </a:prstGeom>
          <a:solidFill>
            <a:srgbClr val="E6E0D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457200" y="4700016"/>
            <a:ext cx="384048" cy="274320"/>
          </a:xfrm>
          <a:prstGeom prst="roundRect">
            <a:avLst>
              <a:gd name="adj" fmla="val 30000"/>
            </a:avLst>
          </a:prstGeom>
          <a:solidFill>
            <a:srgbClr val="145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900" b="1">
                <a:solidFill>
                  <a:srgbClr val="E3C565"/>
                </a:solidFill>
                <a:latin typeface="Calibri"/>
              </a:rPr>
              <a:t>24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60120" y="4727448"/>
            <a:ext cx="402336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00" b="1">
                <a:solidFill>
                  <a:srgbClr val="6B7A73"/>
                </a:solidFill>
                <a:latin typeface="Calibri"/>
              </a:rPr>
              <a:t>WASL | وصل — Investor &amp; Partner Presentation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7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65760"/>
            <a:ext cx="822960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00" b="1" spc="220">
                <a:solidFill>
                  <a:srgbClr val="C9A227"/>
                </a:solidFill>
                <a:latin typeface="Calibri"/>
              </a:rPr>
              <a:t>THE ASK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03504"/>
            <a:ext cx="822960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400" b="1">
                <a:solidFill>
                  <a:srgbClr val="0E3B2E"/>
                </a:solidFill>
                <a:latin typeface="Georgia"/>
              </a:rPr>
              <a:t>Founder decision required — scenarios, not a number.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152144"/>
            <a:ext cx="822960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3D4A44"/>
                </a:solidFill>
                <a:latin typeface="Calibri"/>
              </a:rPr>
              <a:t>WASL does not publish an invented funding figure. The financial workbook derives the requirement from the chosen scenario; this deck presents the three envelopes and what each buys.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1572768"/>
            <a:ext cx="4050791" cy="141274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457200" y="1572768"/>
            <a:ext cx="4050791" cy="50292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21792" y="1737360"/>
            <a:ext cx="3721607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50" b="1" spc="160">
                <a:solidFill>
                  <a:srgbClr val="1C6B52"/>
                </a:solidFill>
                <a:latin typeface="Calibri"/>
              </a:rPr>
              <a:t>ENVELOPE 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929384"/>
            <a:ext cx="372160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Validate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1792" y="2208276"/>
            <a:ext cx="3721607" cy="649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Interviews, pilot operations and MVP hardening in one city.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636007" y="1572768"/>
            <a:ext cx="4050791" cy="141274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636007" y="1572768"/>
            <a:ext cx="4050791" cy="50292"/>
          </a:xfrm>
          <a:prstGeom prst="rect">
            <a:avLst/>
          </a:prstGeom>
          <a:solidFill>
            <a:srgbClr val="2A8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800599" y="1737360"/>
            <a:ext cx="3721607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50" b="1" spc="160">
                <a:solidFill>
                  <a:srgbClr val="1C6B52"/>
                </a:solidFill>
                <a:latin typeface="Calibri"/>
              </a:rPr>
              <a:t>ENVELOPE 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00599" y="1929384"/>
            <a:ext cx="372160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Prove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00599" y="2208276"/>
            <a:ext cx="3721607" cy="649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Two-city pilot, supply seeding, Academy launch, the payments decision.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3113532"/>
            <a:ext cx="4050791" cy="141274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457200" y="3113532"/>
            <a:ext cx="4050791" cy="50292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21792" y="3278124"/>
            <a:ext cx="3721607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50" b="1" spc="160">
                <a:solidFill>
                  <a:srgbClr val="1C6B52"/>
                </a:solidFill>
                <a:latin typeface="Calibri"/>
              </a:rPr>
              <a:t>ENVELOPE 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3470148"/>
            <a:ext cx="372160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Compound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1792" y="3749039"/>
            <a:ext cx="3721607" cy="649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Post-PMF density, enterprise tier and GCC preparation.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636007" y="3113532"/>
            <a:ext cx="4050791" cy="141274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4636007" y="3113532"/>
            <a:ext cx="4050791" cy="50292"/>
          </a:xfrm>
          <a:prstGeom prst="rect">
            <a:avLst/>
          </a:prstGeom>
          <a:solidFill>
            <a:srgbClr val="2A8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800599" y="3278124"/>
            <a:ext cx="3721607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50" b="1" spc="160">
                <a:solidFill>
                  <a:srgbClr val="1C6B52"/>
                </a:solidFill>
                <a:latin typeface="Calibri"/>
              </a:rPr>
              <a:t>GOVERNANCE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800599" y="3470148"/>
            <a:ext cx="372160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For formal agreement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800599" y="3749039"/>
            <a:ext cx="3721607" cy="649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Equity, IP, decision rights and exclusivity flagged for formal agreement — nothing pre-committed here.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57200" y="4626864"/>
            <a:ext cx="8229600" cy="10972"/>
          </a:xfrm>
          <a:prstGeom prst="rect">
            <a:avLst/>
          </a:prstGeom>
          <a:solidFill>
            <a:srgbClr val="E6E0D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457200" y="4700016"/>
            <a:ext cx="384048" cy="274320"/>
          </a:xfrm>
          <a:prstGeom prst="roundRect">
            <a:avLst>
              <a:gd name="adj" fmla="val 30000"/>
            </a:avLst>
          </a:prstGeom>
          <a:solidFill>
            <a:srgbClr val="145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900" b="1">
                <a:solidFill>
                  <a:srgbClr val="E3C565"/>
                </a:solidFill>
                <a:latin typeface="Calibri"/>
              </a:rPr>
              <a:t>25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60120" y="4727448"/>
            <a:ext cx="402336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00" b="1">
                <a:solidFill>
                  <a:srgbClr val="6B7A73"/>
                </a:solidFill>
                <a:latin typeface="Calibri"/>
              </a:rPr>
              <a:t>WASL | وصل — Investor &amp; Partner Presentation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E3B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7132320" y="3108960"/>
            <a:ext cx="3474720" cy="3474720"/>
          </a:xfrm>
          <a:prstGeom prst="ellipse">
            <a:avLst/>
          </a:prstGeom>
          <a:noFill/>
          <a:ln w="254000">
            <a:solidFill>
              <a:srgbClr val="1C6B5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822960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00" b="1" spc="150">
                <a:solidFill>
                  <a:srgbClr val="E3C565"/>
                </a:solidFill>
                <a:latin typeface="Calibri"/>
              </a:rPr>
              <a:t>WASL  |  وصل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371600"/>
            <a:ext cx="786384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>
                <a:solidFill>
                  <a:srgbClr val="FFFFFF"/>
                </a:solidFill>
                <a:latin typeface="Georgia"/>
              </a:rPr>
              <a:t>We connect the parties.
We build trust.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697480"/>
            <a:ext cx="7315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500" b="1">
                <a:solidFill>
                  <a:srgbClr val="E3C565"/>
                </a:solidFill>
                <a:latin typeface="Calibri"/>
              </a:rPr>
              <a:t>نربط الأطراف. نبني الثقة.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3200400"/>
            <a:ext cx="76809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050" b="0">
                <a:solidFill>
                  <a:srgbClr val="D9E2DD"/>
                </a:solidFill>
                <a:latin typeface="Calibri"/>
              </a:rPr>
              <a:t>The platform is live at wasl-global.nttgroups.com — eleven demo portals, one click from the sign-in page.
The 22-folder delivery repository documents every claim. The next step is validation — together.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4626864"/>
            <a:ext cx="8229600" cy="10972"/>
          </a:xfrm>
          <a:prstGeom prst="rect">
            <a:avLst/>
          </a:prstGeom>
          <a:solidFill>
            <a:srgbClr val="3A52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457200" y="4700016"/>
            <a:ext cx="384048" cy="274320"/>
          </a:xfrm>
          <a:prstGeom prst="roundRect">
            <a:avLst>
              <a:gd name="adj" fmla="val 30000"/>
            </a:avLst>
          </a:prstGeom>
          <a:solidFill>
            <a:srgbClr val="1E463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900" b="1">
                <a:solidFill>
                  <a:srgbClr val="E3C565"/>
                </a:solidFill>
                <a:latin typeface="Calibri"/>
              </a:rPr>
              <a:t>26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0120" y="4727448"/>
            <a:ext cx="402336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00" b="1">
                <a:solidFill>
                  <a:srgbClr val="B9C6C0"/>
                </a:solidFill>
                <a:latin typeface="Calibri"/>
              </a:rPr>
              <a:t>WASL | وصل — Investor &amp; Partner Presentation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7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65760"/>
            <a:ext cx="822960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00" b="1" spc="220">
                <a:solidFill>
                  <a:srgbClr val="C9A227"/>
                </a:solidFill>
                <a:latin typeface="Calibri"/>
              </a:rPr>
              <a:t>WHY NOW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03504"/>
            <a:ext cx="822960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400" b="1">
                <a:solidFill>
                  <a:srgbClr val="0E3B2E"/>
                </a:solidFill>
                <a:latin typeface="Georgia"/>
              </a:rPr>
              <a:t>Three forces arrived together.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371600"/>
            <a:ext cx="2657856" cy="31546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57200" y="1371600"/>
            <a:ext cx="2657856" cy="50292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21792" y="1536192"/>
            <a:ext cx="2328672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50" b="1" spc="160">
                <a:solidFill>
                  <a:srgbClr val="1C6B52"/>
                </a:solidFill>
                <a:latin typeface="Calibri"/>
              </a:rP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1728216"/>
            <a:ext cx="232867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Events as an economic sector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2007107"/>
            <a:ext cx="2328672" cy="23911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Entertainment, tourism and private-event activity in Saudi Arabia has expanded under Vision 2030 programmes, professionalising a market long run informally.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243072" y="1371600"/>
            <a:ext cx="2657856" cy="31546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243072" y="1371600"/>
            <a:ext cx="2657856" cy="50292"/>
          </a:xfrm>
          <a:prstGeom prst="rect">
            <a:avLst/>
          </a:prstGeom>
          <a:solidFill>
            <a:srgbClr val="2A8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407664" y="1536192"/>
            <a:ext cx="2328672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50" b="1" spc="160">
                <a:solidFill>
                  <a:srgbClr val="1C6B52"/>
                </a:solidFill>
                <a:latin typeface="Calibri"/>
              </a:rP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07664" y="1728216"/>
            <a:ext cx="232867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Digital-first families and suppliers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07664" y="2176272"/>
            <a:ext cx="2328672" cy="22219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Both sides of the market already transact digitally in every other category; event coordination is the outlier still run on chat.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028944" y="1371600"/>
            <a:ext cx="2657856" cy="31546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028944" y="1371600"/>
            <a:ext cx="2657856" cy="50292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193536" y="1536192"/>
            <a:ext cx="2328672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50" b="1" spc="160">
                <a:solidFill>
                  <a:srgbClr val="1C6B52"/>
                </a:solidFill>
                <a:latin typeface="Calibri"/>
              </a:rPr>
              <a:t>03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193536" y="1728216"/>
            <a:ext cx="232867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A trust gap with no incumbent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193536" y="2007107"/>
            <a:ext cx="2328672" cy="23911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Directories list suppliers; nobody holds the record between the parties. The evidence layer is unclaimed ground.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57200" y="4626864"/>
            <a:ext cx="8229600" cy="10972"/>
          </a:xfrm>
          <a:prstGeom prst="rect">
            <a:avLst/>
          </a:prstGeom>
          <a:solidFill>
            <a:srgbClr val="E6E0D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457200" y="4700016"/>
            <a:ext cx="384048" cy="274320"/>
          </a:xfrm>
          <a:prstGeom prst="roundRect">
            <a:avLst>
              <a:gd name="adj" fmla="val 30000"/>
            </a:avLst>
          </a:prstGeom>
          <a:solidFill>
            <a:srgbClr val="145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900" b="1">
                <a:solidFill>
                  <a:srgbClr val="E3C565"/>
                </a:solidFill>
                <a:latin typeface="Calibri"/>
              </a:rPr>
              <a:t>03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60120" y="4727448"/>
            <a:ext cx="402336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00" b="1">
                <a:solidFill>
                  <a:srgbClr val="6B7A73"/>
                </a:solidFill>
                <a:latin typeface="Calibri"/>
              </a:rPr>
              <a:t>WASL | وصل — Investor &amp; Partner Presentation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206240" y="4681728"/>
            <a:ext cx="44805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750" b="0">
                <a:solidFill>
                  <a:srgbClr val="6B7A73"/>
                </a:solidFill>
                <a:latin typeface="Calibri"/>
              </a:rPr>
              <a:t>Market context is a planning assumption, sourced in the repository research register (folder 03).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7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65760"/>
            <a:ext cx="822960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00" b="1" spc="220">
                <a:solidFill>
                  <a:srgbClr val="C9A227"/>
                </a:solidFill>
                <a:latin typeface="Calibri"/>
              </a:rPr>
              <a:t>THE INSIGHT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03504"/>
            <a:ext cx="822960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400" b="1">
                <a:solidFill>
                  <a:srgbClr val="0E3B2E"/>
                </a:solidFill>
                <a:latin typeface="Georgia"/>
              </a:rPr>
              <a:t>The record is the product.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152144"/>
            <a:ext cx="822960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3D4A44"/>
                </a:solidFill>
                <a:latin typeface="Calibri"/>
              </a:rPr>
              <a:t>Tools that schedule are abundant. What no party in this market holds is proof — of the scope, the price, the approval and the change. WASL sells the workspace; the Trust Log is why it is chosen.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1783080"/>
            <a:ext cx="1961388" cy="27432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457200" y="1783080"/>
            <a:ext cx="1961388" cy="50292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21792" y="1947672"/>
            <a:ext cx="1632204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Append-only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2226564"/>
            <a:ext cx="1632204" cy="21717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Nothing edited, nothing deleted; corrections supersede earlier events.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546604" y="1783080"/>
            <a:ext cx="1961388" cy="27432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546604" y="1783080"/>
            <a:ext cx="1961388" cy="50292"/>
          </a:xfrm>
          <a:prstGeom prst="rect">
            <a:avLst/>
          </a:prstGeom>
          <a:solidFill>
            <a:srgbClr val="2A8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711196" y="1947672"/>
            <a:ext cx="1632204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Attributed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711196" y="2226564"/>
            <a:ext cx="1632204" cy="21717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Actor, role and reliable timestamp on every event.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636008" y="1783080"/>
            <a:ext cx="1961388" cy="27432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4636008" y="1783080"/>
            <a:ext cx="1961388" cy="50292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800600" y="1947672"/>
            <a:ext cx="1632204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Valued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800600" y="2226564"/>
            <a:ext cx="1632204" cy="21717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Before and after values captured for every change.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725412" y="1783080"/>
            <a:ext cx="1961388" cy="27432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725412" y="1783080"/>
            <a:ext cx="1961388" cy="50292"/>
          </a:xfrm>
          <a:prstGeom prst="rect">
            <a:avLst/>
          </a:prstGeom>
          <a:solidFill>
            <a:srgbClr val="2A8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90004" y="1947672"/>
            <a:ext cx="1632204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Exportable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90004" y="2226564"/>
            <a:ext cx="1632204" cy="21717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An ordered evidence chain for disputes and audits.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57200" y="4626864"/>
            <a:ext cx="8229600" cy="10972"/>
          </a:xfrm>
          <a:prstGeom prst="rect">
            <a:avLst/>
          </a:prstGeom>
          <a:solidFill>
            <a:srgbClr val="E6E0D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457200" y="4700016"/>
            <a:ext cx="384048" cy="274320"/>
          </a:xfrm>
          <a:prstGeom prst="roundRect">
            <a:avLst>
              <a:gd name="adj" fmla="val 30000"/>
            </a:avLst>
          </a:prstGeom>
          <a:solidFill>
            <a:srgbClr val="145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900" b="1">
                <a:solidFill>
                  <a:srgbClr val="E3C565"/>
                </a:solidFill>
                <a:latin typeface="Calibri"/>
              </a:rPr>
              <a:t>04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60120" y="4727448"/>
            <a:ext cx="402336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00" b="1">
                <a:solidFill>
                  <a:srgbClr val="6B7A73"/>
                </a:solidFill>
                <a:latin typeface="Calibri"/>
              </a:rPr>
              <a:t>WASL | وصل — Investor &amp; Partner Presentation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7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65760"/>
            <a:ext cx="822960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00" b="1" spc="220">
                <a:solidFill>
                  <a:srgbClr val="C9A227"/>
                </a:solidFill>
                <a:latin typeface="Calibri"/>
              </a:rPr>
              <a:t>TWO ENTRY PATHS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03504"/>
            <a:ext cx="822960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400" b="1">
                <a:solidFill>
                  <a:srgbClr val="0E3B2E"/>
                </a:solidFill>
                <a:latin typeface="Georgia"/>
              </a:rPr>
              <a:t>Create it, or be guided — same workspace either way.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371600"/>
            <a:ext cx="4050791" cy="31546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57200" y="1371600"/>
            <a:ext cx="4050791" cy="50292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21792" y="1536192"/>
            <a:ext cx="3721607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50" b="1" spc="160">
                <a:solidFill>
                  <a:srgbClr val="1C6B52"/>
                </a:solidFill>
                <a:latin typeface="Calibri"/>
              </a:rPr>
              <a:t>PATH 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1728216"/>
            <a:ext cx="372160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Create a project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2007107"/>
            <a:ext cx="3721607" cy="23911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Wedding, engagement, birthday, corporate forum, exhibition or custom. WASL classifies the project, asks adaptive questions, and drafts requirements, budget bands, timeline and risks.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636007" y="1371600"/>
            <a:ext cx="4050791" cy="31546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636007" y="1371600"/>
            <a:ext cx="4050791" cy="50292"/>
          </a:xfrm>
          <a:prstGeom prst="rect">
            <a:avLst/>
          </a:prstGeom>
          <a:solidFill>
            <a:srgbClr val="2A8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800599" y="1536192"/>
            <a:ext cx="3721607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50" b="1" spc="160">
                <a:solidFill>
                  <a:srgbClr val="1C6B52"/>
                </a:solidFill>
                <a:latin typeface="Calibri"/>
              </a:rPr>
              <a:t>PATH B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00599" y="1728216"/>
            <a:ext cx="372160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Guided event package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00599" y="2007107"/>
            <a:ext cx="3721607" cy="23911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A localised Saudi wedding planner: city, date, guest count, hall arrangement, budget, venue tier, food and service preferences — returning configurable packages and matched verified partners.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4626864"/>
            <a:ext cx="8229600" cy="10972"/>
          </a:xfrm>
          <a:prstGeom prst="rect">
            <a:avLst/>
          </a:prstGeom>
          <a:solidFill>
            <a:srgbClr val="E6E0D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457200" y="4700016"/>
            <a:ext cx="384048" cy="274320"/>
          </a:xfrm>
          <a:prstGeom prst="roundRect">
            <a:avLst>
              <a:gd name="adj" fmla="val 30000"/>
            </a:avLst>
          </a:prstGeom>
          <a:solidFill>
            <a:srgbClr val="145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900" b="1">
                <a:solidFill>
                  <a:srgbClr val="E3C565"/>
                </a:solidFill>
                <a:latin typeface="Calibri"/>
              </a:rPr>
              <a:t>05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0120" y="4727448"/>
            <a:ext cx="402336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00" b="1">
                <a:solidFill>
                  <a:srgbClr val="6B7A73"/>
                </a:solidFill>
                <a:latin typeface="Calibri"/>
              </a:rPr>
              <a:t>WASL | وصل — Investor &amp; Partner Presentation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06240" y="4681728"/>
            <a:ext cx="44805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750" b="0">
                <a:solidFill>
                  <a:srgbClr val="6B7A73"/>
                </a:solidFill>
                <a:latin typeface="Calibri"/>
              </a:rPr>
              <a:t>AI recommends and explains. No AI action silently creates a binding booking, payment or contract.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7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65760"/>
            <a:ext cx="822960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00" b="1" spc="220">
                <a:solidFill>
                  <a:srgbClr val="C9A227"/>
                </a:solidFill>
                <a:latin typeface="Calibri"/>
              </a:rPr>
              <a:t>THE WORKFLOW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03504"/>
            <a:ext cx="822960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400" b="1">
                <a:solidFill>
                  <a:srgbClr val="0E3B2E"/>
                </a:solidFill>
                <a:latin typeface="Georgia"/>
              </a:rPr>
              <a:t>Intake to closure, on one record.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371600"/>
            <a:ext cx="8229600" cy="372291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57200" y="1371600"/>
            <a:ext cx="45720" cy="372291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58368" y="1457161"/>
            <a:ext cx="7827264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950" b="0">
                <a:solidFill>
                  <a:srgbClr val="3D4A44"/>
                </a:solidFill>
                <a:latin typeface="Calibri"/>
              </a:rPr>
              <a:t>01 · Register and create the project — or answer the guided planner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1835331"/>
            <a:ext cx="8229600" cy="372291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457200" y="1835331"/>
            <a:ext cx="45720" cy="372291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8368" y="1920893"/>
            <a:ext cx="7827264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950" b="0">
                <a:solidFill>
                  <a:srgbClr val="3D4A44"/>
                </a:solidFill>
                <a:latin typeface="Calibri"/>
              </a:rPr>
              <a:t>02 · AI drafts the checklist, partner categories, budget bands and risk alerts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2299062"/>
            <a:ext cx="8229600" cy="372291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57200" y="2299062"/>
            <a:ext cx="45720" cy="372291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58368" y="2384624"/>
            <a:ext cx="7827264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950" b="0">
                <a:solidFill>
                  <a:srgbClr val="3D4A44"/>
                </a:solidFill>
                <a:latin typeface="Calibri"/>
              </a:rPr>
              <a:t>03 · Family approvers and planners join with scoped visibility and limits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57200" y="2762794"/>
            <a:ext cx="8229600" cy="372291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457200" y="2762794"/>
            <a:ext cx="45720" cy="372291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58368" y="2848356"/>
            <a:ext cx="7827264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950" b="0">
                <a:solidFill>
                  <a:srgbClr val="3D4A44"/>
                </a:solidFill>
                <a:latin typeface="Calibri"/>
              </a:rPr>
              <a:t>04 · RFQs issue to verified partners; quotations return structured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57200" y="3226525"/>
            <a:ext cx="8229600" cy="372291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457200" y="3226525"/>
            <a:ext cx="45720" cy="372291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58368" y="3312087"/>
            <a:ext cx="7827264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950" b="0">
                <a:solidFill>
                  <a:srgbClr val="3D4A44"/>
                </a:solidFill>
                <a:latin typeface="Calibri"/>
              </a:rPr>
              <a:t>05 · Like-for-like comparison; award creates the booking and deposit record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57200" y="3690257"/>
            <a:ext cx="8229600" cy="372291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457200" y="3690257"/>
            <a:ext cx="45720" cy="372291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58368" y="3775818"/>
            <a:ext cx="7827264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950" b="0">
                <a:solidFill>
                  <a:srgbClr val="3D4A44"/>
                </a:solidFill>
                <a:latin typeface="Calibri"/>
              </a:rPr>
              <a:t>06 · A named approver decides within a delegated limit — refusals are logged too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57200" y="4153988"/>
            <a:ext cx="8229600" cy="372291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457200" y="4153988"/>
            <a:ext cx="45720" cy="372291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58368" y="4239550"/>
            <a:ext cx="7827264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950" b="0">
                <a:solidFill>
                  <a:srgbClr val="3D4A44"/>
                </a:solidFill>
                <a:latin typeface="Calibri"/>
              </a:rPr>
              <a:t>07 · The run sheet governs the day; closure settles, rates and archives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57200" y="4626864"/>
            <a:ext cx="8229600" cy="10972"/>
          </a:xfrm>
          <a:prstGeom prst="rect">
            <a:avLst/>
          </a:prstGeom>
          <a:solidFill>
            <a:srgbClr val="E6E0D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457200" y="4700016"/>
            <a:ext cx="384048" cy="274320"/>
          </a:xfrm>
          <a:prstGeom prst="roundRect">
            <a:avLst>
              <a:gd name="adj" fmla="val 30000"/>
            </a:avLst>
          </a:prstGeom>
          <a:solidFill>
            <a:srgbClr val="145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900" b="1">
                <a:solidFill>
                  <a:srgbClr val="E3C565"/>
                </a:solidFill>
                <a:latin typeface="Calibri"/>
              </a:rPr>
              <a:t>06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60120" y="4727448"/>
            <a:ext cx="402336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00" b="1">
                <a:solidFill>
                  <a:srgbClr val="6B7A73"/>
                </a:solidFill>
                <a:latin typeface="Calibri"/>
              </a:rPr>
              <a:t>WASL | وصل — Investor &amp; Partner Presentation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7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65760"/>
            <a:ext cx="822960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00" b="1" spc="220">
                <a:solidFill>
                  <a:srgbClr val="C9A227"/>
                </a:solidFill>
                <a:latin typeface="Calibri"/>
              </a:rPr>
              <a:t>THE ECOSYSTEM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03504"/>
            <a:ext cx="822960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400" b="1">
                <a:solidFill>
                  <a:srgbClr val="0E3B2E"/>
                </a:solidFill>
                <a:latin typeface="Georgia"/>
              </a:rPr>
              <a:t>Eleven portals, one shared record.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152144"/>
            <a:ext cx="822960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3D4A44"/>
                </a:solidFill>
                <a:latin typeface="Calibri"/>
              </a:rPr>
              <a:t>Every stakeholder authenticates into their own dashboard; authorisation is enforced in the data layer with project-level isolation.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1572768"/>
            <a:ext cx="4050791" cy="141274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457200" y="1572768"/>
            <a:ext cx="4050791" cy="50292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21792" y="1737360"/>
            <a:ext cx="372160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Demand side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2016252"/>
            <a:ext cx="3721607" cy="8412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Client / project owner · family approver with a spending ceiling · event planner.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636007" y="1572768"/>
            <a:ext cx="4050791" cy="141274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636007" y="1572768"/>
            <a:ext cx="4050791" cy="50292"/>
          </a:xfrm>
          <a:prstGeom prst="rect">
            <a:avLst/>
          </a:prstGeom>
          <a:solidFill>
            <a:srgbClr val="2A8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800599" y="1737360"/>
            <a:ext cx="372160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Supply side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00599" y="2016252"/>
            <a:ext cx="3721607" cy="8412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Venue / hotel · service providers · verified freelancers · training partners.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57200" y="3113532"/>
            <a:ext cx="4050791" cy="141274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457200" y="3113532"/>
            <a:ext cx="4050791" cy="50292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21792" y="3278124"/>
            <a:ext cx="372160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Platform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1792" y="3557016"/>
            <a:ext cx="3721607" cy="84124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Operations &amp; verification · finance · super administration.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636007" y="3113532"/>
            <a:ext cx="4050791" cy="141274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4636007" y="3113532"/>
            <a:ext cx="4050791" cy="50292"/>
          </a:xfrm>
          <a:prstGeom prst="rect">
            <a:avLst/>
          </a:prstGeom>
          <a:solidFill>
            <a:srgbClr val="2A8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800599" y="3278124"/>
            <a:ext cx="372160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Oversight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800599" y="3557016"/>
            <a:ext cx="3721607" cy="84124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Executive/investor aggregates · read-only auditor with evidence access.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57200" y="4626864"/>
            <a:ext cx="8229600" cy="10972"/>
          </a:xfrm>
          <a:prstGeom prst="rect">
            <a:avLst/>
          </a:prstGeom>
          <a:solidFill>
            <a:srgbClr val="E6E0D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457200" y="4700016"/>
            <a:ext cx="384048" cy="274320"/>
          </a:xfrm>
          <a:prstGeom prst="roundRect">
            <a:avLst>
              <a:gd name="adj" fmla="val 30000"/>
            </a:avLst>
          </a:prstGeom>
          <a:solidFill>
            <a:srgbClr val="145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900" b="1">
                <a:solidFill>
                  <a:srgbClr val="E3C565"/>
                </a:solidFill>
                <a:latin typeface="Calibri"/>
              </a:rPr>
              <a:t>07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60120" y="4727448"/>
            <a:ext cx="402336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00" b="1">
                <a:solidFill>
                  <a:srgbClr val="6B7A73"/>
                </a:solidFill>
                <a:latin typeface="Calibri"/>
              </a:rPr>
              <a:t>WASL | وصل — Investor &amp; Partner Presentation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7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65760"/>
            <a:ext cx="822960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00" b="1" spc="220">
                <a:solidFill>
                  <a:srgbClr val="C9A227"/>
                </a:solidFill>
                <a:latin typeface="Calibri"/>
              </a:rPr>
              <a:t>USE CASE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03504"/>
            <a:ext cx="822960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400" b="1">
                <a:solidFill>
                  <a:srgbClr val="0E3B2E"/>
                </a:solidFill>
                <a:latin typeface="Georgia"/>
              </a:rPr>
              <a:t>A Riyadh wedding, 450 guests, two halls.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152144"/>
            <a:ext cx="822960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3D4A44"/>
                </a:solidFill>
                <a:latin typeface="Calibri"/>
              </a:rPr>
              <a:t>The demonstration dataset ships this exact journey: separate arrangement, a SAR 320,000 ceiling, a family approver limited to SAR 20,000, venue and catering awarded, photography and décor in sourcing.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1572768"/>
            <a:ext cx="4050791" cy="141274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457200" y="1572768"/>
            <a:ext cx="4050791" cy="50292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21792" y="1737360"/>
            <a:ext cx="372160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Culture as configuration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2016252"/>
            <a:ext cx="3721607" cy="8412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Separate, combined and custom hall arrangements are equal options; nothing assumes one tradition.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636007" y="1572768"/>
            <a:ext cx="4050791" cy="141274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636007" y="1572768"/>
            <a:ext cx="4050791" cy="50292"/>
          </a:xfrm>
          <a:prstGeom prst="rect">
            <a:avLst/>
          </a:prstGeom>
          <a:solidFill>
            <a:srgbClr val="2A8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800599" y="1737360"/>
            <a:ext cx="372160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Privacy by default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00599" y="2016252"/>
            <a:ext cx="3721607" cy="8412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Female crews for the women's hall stated in the RFQ scope; media consent signed before delivery.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57200" y="3113532"/>
            <a:ext cx="4050791" cy="141274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457200" y="3113532"/>
            <a:ext cx="4050791" cy="50292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21792" y="3278124"/>
            <a:ext cx="372160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Approval inside the family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1792" y="3557016"/>
            <a:ext cx="3721607" cy="84124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The father approves deposits within his limit — and sees approvals, not partner pricing.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636007" y="3113532"/>
            <a:ext cx="4050791" cy="141274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4636007" y="3113532"/>
            <a:ext cx="4050791" cy="50292"/>
          </a:xfrm>
          <a:prstGeom prst="rect">
            <a:avLst/>
          </a:prstGeom>
          <a:solidFill>
            <a:srgbClr val="2A8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800599" y="3278124"/>
            <a:ext cx="372160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1100" b="1">
                <a:solidFill>
                  <a:srgbClr val="0E3B2E"/>
                </a:solidFill>
                <a:latin typeface="Calibri"/>
              </a:rPr>
              <a:t>Evidence at every step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800599" y="3557016"/>
            <a:ext cx="3721607" cy="84124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00" b="0">
                <a:solidFill>
                  <a:srgbClr val="3D4A44"/>
                </a:solidFill>
                <a:latin typeface="Calibri"/>
              </a:rPr>
              <a:t>Fourteen Trust Log events cover the journey before the day itself begins.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57200" y="4626864"/>
            <a:ext cx="8229600" cy="10972"/>
          </a:xfrm>
          <a:prstGeom prst="rect">
            <a:avLst/>
          </a:prstGeom>
          <a:solidFill>
            <a:srgbClr val="E6E0D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457200" y="4700016"/>
            <a:ext cx="384048" cy="274320"/>
          </a:xfrm>
          <a:prstGeom prst="roundRect">
            <a:avLst>
              <a:gd name="adj" fmla="val 30000"/>
            </a:avLst>
          </a:prstGeom>
          <a:solidFill>
            <a:srgbClr val="145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900" b="1">
                <a:solidFill>
                  <a:srgbClr val="E3C565"/>
                </a:solidFill>
                <a:latin typeface="Calibri"/>
              </a:rPr>
              <a:t>08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60120" y="4727448"/>
            <a:ext cx="402336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00" b="1">
                <a:solidFill>
                  <a:srgbClr val="6B7A73"/>
                </a:solidFill>
                <a:latin typeface="Calibri"/>
              </a:rPr>
              <a:t>WASL | وصل — Investor &amp; Partner Presentation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7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65760"/>
            <a:ext cx="822960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00" b="1" spc="220">
                <a:solidFill>
                  <a:srgbClr val="C9A227"/>
                </a:solidFill>
                <a:latin typeface="Calibri"/>
              </a:rPr>
              <a:t>THE PLATFORM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03504"/>
            <a:ext cx="822960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400" b="1">
                <a:solidFill>
                  <a:srgbClr val="0E3B2E"/>
                </a:solidFill>
                <a:latin typeface="Georgia"/>
              </a:rPr>
              <a:t>Sixteen modules, one foundation.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371600"/>
            <a:ext cx="8229600" cy="384048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57200" y="1371600"/>
            <a:ext cx="45720" cy="384048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58368" y="1463039"/>
            <a:ext cx="7827264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950" b="0">
                <a:solidFill>
                  <a:srgbClr val="3D4A44"/>
                </a:solidFill>
                <a:latin typeface="Calibri"/>
              </a:rPr>
              <a:t>Workspace &amp; templates · AI intake &amp; planner · partner directory · RFQ engine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1847088"/>
            <a:ext cx="8229600" cy="384048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457200" y="1847088"/>
            <a:ext cx="45720" cy="384048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8368" y="1938528"/>
            <a:ext cx="7827264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950" b="0">
                <a:solidFill>
                  <a:srgbClr val="3D4A44"/>
                </a:solidFill>
                <a:latin typeface="Calibri"/>
              </a:rPr>
              <a:t>Quote normalisation &amp; comparison · bookings &amp; change orders · budget &amp; deposits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2322576"/>
            <a:ext cx="8229600" cy="384048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57200" y="2322576"/>
            <a:ext cx="45720" cy="384048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58368" y="2414016"/>
            <a:ext cx="7827264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950" b="0">
                <a:solidFill>
                  <a:srgbClr val="3D4A44"/>
                </a:solidFill>
                <a:latin typeface="Calibri"/>
              </a:rPr>
              <a:t>Approvals &amp; delegated authority · internal inbox &amp; channels · guests &amp; RSVP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57200" y="2798064"/>
            <a:ext cx="8229600" cy="384048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457200" y="2798064"/>
            <a:ext cx="45720" cy="384048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58368" y="2889504"/>
            <a:ext cx="7827264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950" b="0">
                <a:solidFill>
                  <a:srgbClr val="3D4A44"/>
                </a:solidFill>
                <a:latin typeface="Calibri"/>
              </a:rPr>
              <a:t>Run sheet &amp; command centre · document vault · ratings &amp; disputes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57200" y="3273552"/>
            <a:ext cx="8229600" cy="384048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9525">
            <a:solidFill>
              <a:srgbClr val="E6E0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457200" y="3273552"/>
            <a:ext cx="45720" cy="384048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58368" y="3364992"/>
            <a:ext cx="7827264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950" b="0">
                <a:solidFill>
                  <a:srgbClr val="3D4A44"/>
                </a:solidFill>
                <a:latin typeface="Calibri"/>
              </a:rPr>
              <a:t>Academy &amp; certification · membership &amp; entitlements · the Trust Log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57200" y="4626864"/>
            <a:ext cx="8229600" cy="10972"/>
          </a:xfrm>
          <a:prstGeom prst="rect">
            <a:avLst/>
          </a:prstGeom>
          <a:solidFill>
            <a:srgbClr val="E6E0D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457200" y="4700016"/>
            <a:ext cx="384048" cy="274320"/>
          </a:xfrm>
          <a:prstGeom prst="roundRect">
            <a:avLst>
              <a:gd name="adj" fmla="val 30000"/>
            </a:avLst>
          </a:prstGeom>
          <a:solidFill>
            <a:srgbClr val="145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900" b="1">
                <a:solidFill>
                  <a:srgbClr val="E3C565"/>
                </a:solidFill>
                <a:latin typeface="Calibri"/>
              </a:rPr>
              <a:t>09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60120" y="4727448"/>
            <a:ext cx="402336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00" b="1">
                <a:solidFill>
                  <a:srgbClr val="6B7A73"/>
                </a:solidFill>
                <a:latin typeface="Calibri"/>
              </a:rPr>
              <a:t>WASL | وصل — Investor &amp; Partner Presentation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206240" y="4681728"/>
            <a:ext cx="44805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750" b="0">
                <a:solidFill>
                  <a:srgbClr val="6B7A73"/>
                </a:solidFill>
                <a:latin typeface="Calibri"/>
              </a:rPr>
              <a:t>All sixteen are implemented in the working application against a seeded Saudi dataset.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